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79" r:id="rId3"/>
    <p:sldId id="280" r:id="rId4"/>
    <p:sldId id="288" r:id="rId5"/>
    <p:sldId id="258" r:id="rId6"/>
    <p:sldId id="261" r:id="rId7"/>
    <p:sldId id="259" r:id="rId8"/>
    <p:sldId id="289" r:id="rId9"/>
    <p:sldId id="263" r:id="rId10"/>
    <p:sldId id="264" r:id="rId11"/>
    <p:sldId id="265" r:id="rId12"/>
    <p:sldId id="290" r:id="rId13"/>
    <p:sldId id="294" r:id="rId14"/>
    <p:sldId id="292" r:id="rId15"/>
    <p:sldId id="293" r:id="rId16"/>
    <p:sldId id="275" r:id="rId17"/>
    <p:sldId id="276" r:id="rId18"/>
    <p:sldId id="277" r:id="rId19"/>
    <p:sldId id="278" r:id="rId20"/>
    <p:sldId id="283" r:id="rId21"/>
    <p:sldId id="284" r:id="rId22"/>
    <p:sldId id="285" r:id="rId23"/>
    <p:sldId id="295" r:id="rId24"/>
    <p:sldId id="296" r:id="rId25"/>
    <p:sldId id="297" r:id="rId26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264" y="11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01675" indent="-2698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081088" indent="-2159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12888" indent="-2159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1944688" indent="-2159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01888" indent="-215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859088" indent="-215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16288" indent="-215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773488" indent="-2159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504726D-D244-45F7-8724-B8967E603038}" type="slidenum">
              <a:rPr lang="da-DK" altLang="da-DK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da-DK" altLang="da-DK">
              <a:latin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0900" y="790575"/>
            <a:ext cx="5153025" cy="3221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martinfowler.com/bliki/DevOpsCulture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Testability: An Architectural Quality Attribute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D97C-92E5-41F4-9E47-DA1566D8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2694A-C698-481F-AA5A-D723E41A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It is difficult to </a:t>
            </a:r>
            <a:r>
              <a:rPr lang="en-US" i="1" noProof="0" dirty="0"/>
              <a:t>get the output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If the thing we need to validate is printed in a mail that the system sends to a user</a:t>
            </a:r>
          </a:p>
          <a:p>
            <a:pPr lvl="2"/>
            <a:r>
              <a:rPr lang="en-US" noProof="0" dirty="0"/>
              <a:t>Have to log in as this user, open mail box, verify contents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If the proper answer is that the graphite rods are fully extracted from our </a:t>
            </a:r>
            <a:r>
              <a:rPr lang="en-US" noProof="0"/>
              <a:t>nuclear core</a:t>
            </a:r>
          </a:p>
          <a:p>
            <a:pPr lvl="1"/>
            <a:endParaRPr lang="en-US"/>
          </a:p>
          <a:p>
            <a:pPr lvl="1"/>
            <a:r>
              <a:rPr lang="en-US" noProof="0"/>
              <a:t>If the proper answer is that 250 states change in 125 different systems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2F82-B6A5-48A5-AA0B-E4191B7E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D6AF-86AA-4A40-9A89-D443FCAF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2CD35-DFEA-4E1D-B29A-3495BD0B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95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D97C-92E5-41F4-9E47-DA1566D8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2694A-C698-481F-AA5A-D723E41A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Given we have the output, what is the </a:t>
            </a:r>
            <a:r>
              <a:rPr lang="en-US" i="1" noProof="0" dirty="0"/>
              <a:t>correct expected </a:t>
            </a:r>
            <a:r>
              <a:rPr lang="en-US" i="1" noProof="0"/>
              <a:t>output</a:t>
            </a:r>
            <a:r>
              <a:rPr lang="en-US" noProof="0"/>
              <a:t>?</a:t>
            </a:r>
          </a:p>
          <a:p>
            <a:endParaRPr lang="en-US" noProof="0" dirty="0"/>
          </a:p>
          <a:p>
            <a:pPr lvl="1"/>
            <a:r>
              <a:rPr lang="en-US" dirty="0"/>
              <a:t>Big legacy </a:t>
            </a:r>
            <a:r>
              <a:rPr lang="en-US"/>
              <a:t>systems tend </a:t>
            </a:r>
            <a:r>
              <a:rPr lang="en-US" dirty="0"/>
              <a:t>to do stuff which we knew why happens – a decade </a:t>
            </a:r>
            <a:r>
              <a:rPr lang="en-US"/>
              <a:t>ago…</a:t>
            </a:r>
          </a:p>
          <a:p>
            <a:pPr lvl="1"/>
            <a:r>
              <a:rPr lang="en-US" noProof="0"/>
              <a:t>And </a:t>
            </a:r>
            <a:r>
              <a:rPr lang="en-US"/>
              <a:t>user rely on what </a:t>
            </a:r>
            <a:r>
              <a:rPr lang="en-US" i="1"/>
              <a:t>it has always been doing</a:t>
            </a:r>
            <a:r>
              <a:rPr lang="en-US"/>
              <a:t>, not what it was specified to do!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War story: </a:t>
            </a:r>
          </a:p>
          <a:p>
            <a:pPr lvl="1"/>
            <a:r>
              <a:rPr lang="en-US" noProof="0" dirty="0"/>
              <a:t>use the algorithm itself to compute the answer to expect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2F82-B6A5-48A5-AA0B-E4191B7E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D6AF-86AA-4A40-9A89-D443FCAF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2CD35-DFEA-4E1D-B29A-3495BD0B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87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31B2-5F46-4CBD-8706-873B442B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5B2AE-AA00-42AD-9400-57B818CA9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Any change potentially require regression testing!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Let us face it:</a:t>
            </a:r>
          </a:p>
          <a:p>
            <a:pPr lvl="1"/>
            <a:r>
              <a:rPr lang="en-US" noProof="0" dirty="0"/>
              <a:t>It is expensive so either</a:t>
            </a:r>
          </a:p>
          <a:p>
            <a:pPr lvl="2"/>
            <a:r>
              <a:rPr lang="en-US" noProof="0" dirty="0"/>
              <a:t>Our product becomes too expensive</a:t>
            </a:r>
          </a:p>
          <a:p>
            <a:pPr lvl="2"/>
            <a:r>
              <a:rPr lang="en-US" noProof="0" dirty="0"/>
              <a:t>We just hope for the best</a:t>
            </a:r>
          </a:p>
          <a:p>
            <a:r>
              <a:rPr lang="en-US" noProof="0" dirty="0" err="1"/>
              <a:t>WarStory</a:t>
            </a:r>
            <a:r>
              <a:rPr lang="en-US" noProof="0" dirty="0"/>
              <a:t>:	The 1.000 hour manual test system…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AD1EB-05FE-43F1-B3EA-4919A277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B8D23-DDBF-4831-AB9B-49F30CF6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A4703-ECF6-442F-B144-5367DCA82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975D9A-4D72-40C7-BB0E-CB256F401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412" y="1763680"/>
            <a:ext cx="71151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25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967F93-E11C-4F47-86BD-75E2AC858C9A}"/>
              </a:ext>
            </a:extLst>
          </p:cNvPr>
          <p:cNvSpPr/>
          <p:nvPr/>
        </p:nvSpPr>
        <p:spPr>
          <a:xfrm>
            <a:off x="304800" y="3971924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0680A0-4885-4978-B375-B9E7B9D7A7CD}"/>
              </a:ext>
            </a:extLst>
          </p:cNvPr>
          <p:cNvSpPr/>
          <p:nvPr/>
        </p:nvSpPr>
        <p:spPr>
          <a:xfrm>
            <a:off x="304800" y="2552700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FA393F-3D17-4CAE-8D9E-9D24098C0988}"/>
              </a:ext>
            </a:extLst>
          </p:cNvPr>
          <p:cNvSpPr/>
          <p:nvPr/>
        </p:nvSpPr>
        <p:spPr>
          <a:xfrm>
            <a:off x="304800" y="1104900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44E315-F0B8-4E1A-8653-B247F74B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Issues in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927DE-002E-43F4-BEBA-71340EEA8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04900"/>
            <a:ext cx="8305800" cy="4165600"/>
          </a:xfrm>
        </p:spPr>
        <p:txBody>
          <a:bodyPr/>
          <a:lstStyle/>
          <a:p>
            <a:r>
              <a:rPr lang="en-US" dirty="0"/>
              <a:t>Definition: </a:t>
            </a:r>
            <a:r>
              <a:rPr lang="en-US" b="1" dirty="0"/>
              <a:t>The Testability Input Issue</a:t>
            </a:r>
          </a:p>
          <a:p>
            <a:pPr lvl="1"/>
            <a:r>
              <a:rPr lang="en-US" dirty="0"/>
              <a:t>Embody the issues involved in providing comprehensive and deterministic input to the unit under test in a reliable and reproducible way</a:t>
            </a:r>
          </a:p>
          <a:p>
            <a:r>
              <a:rPr lang="en-US" dirty="0"/>
              <a:t>Definition: </a:t>
            </a:r>
            <a:r>
              <a:rPr lang="en-US" b="1" dirty="0"/>
              <a:t>The Testability Unit Isolation Issue</a:t>
            </a:r>
          </a:p>
          <a:p>
            <a:pPr lvl="1"/>
            <a:r>
              <a:rPr lang="en-US" dirty="0"/>
              <a:t>Embody the issues involved in testing a unit under test in isolation in a comprehensive environment in a reliable and reproducible way</a:t>
            </a:r>
          </a:p>
          <a:p>
            <a:r>
              <a:rPr lang="en-US" dirty="0"/>
              <a:t>Definition: </a:t>
            </a:r>
            <a:r>
              <a:rPr lang="en-US" b="1" dirty="0"/>
              <a:t>The Testability Output issue</a:t>
            </a:r>
          </a:p>
          <a:p>
            <a:pPr lvl="1"/>
            <a:r>
              <a:rPr lang="en-US" dirty="0"/>
              <a:t>Embody the issues involved in recording the output from a unit under test and asserting the correctness in a reliable and reproducible way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AF9F1-925A-4968-98C2-6204238C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BBB69-04CF-4CD0-B2E4-74DFC141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54B91-49E6-4964-86D6-426BA43D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D58A6-12E6-4C17-9881-F11F5DA2F9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Testability Tactics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8BFC77-989E-4AD5-8597-3590464E3C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5744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952500"/>
            <a:ext cx="8305800" cy="8255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Tactic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noProof="0" dirty="0"/>
              <a:t>Tactics</a:t>
            </a:r>
            <a:r>
              <a:rPr lang="en-US" noProof="0" dirty="0"/>
              <a:t>: Architectural techniques to achieve required quality attributes</a:t>
            </a:r>
          </a:p>
          <a:p>
            <a:pPr lvl="1"/>
            <a:r>
              <a:rPr lang="en-US" noProof="0" dirty="0"/>
              <a:t>i.e. control the response measure in a positive direction</a:t>
            </a:r>
          </a:p>
          <a:p>
            <a:endParaRPr lang="en-US" noProof="0" dirty="0"/>
          </a:p>
          <a:p>
            <a:r>
              <a:rPr lang="en-US" noProof="0"/>
              <a:t>So</a:t>
            </a:r>
          </a:p>
          <a:p>
            <a:pPr lvl="1"/>
            <a:r>
              <a:rPr lang="en-US"/>
              <a:t>Architectural techniques to increase testability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86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Testability Tactics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28700"/>
            <a:ext cx="5715000" cy="452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129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Tactics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sz="2000" noProof="0" dirty="0">
                <a:latin typeface="Arial" charset="0"/>
                <a:cs typeface="Arial" charset="0"/>
              </a:rPr>
              <a:t>Control/observe system state</a:t>
            </a:r>
          </a:p>
          <a:p>
            <a:pPr lvl="1"/>
            <a:r>
              <a:rPr lang="en-US" altLang="da-DK" sz="1800" noProof="0" dirty="0">
                <a:latin typeface="Arial" charset="0"/>
                <a:cs typeface="Arial" charset="0"/>
              </a:rPr>
              <a:t>Specialized interfaces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Encapsulation works against validating intermediate results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Compare Spy’s retrieval interface</a:t>
            </a:r>
          </a:p>
          <a:p>
            <a:pPr lvl="1"/>
            <a:r>
              <a:rPr lang="en-US" altLang="da-DK" sz="1800" noProof="0" dirty="0">
                <a:latin typeface="Arial" charset="0"/>
                <a:cs typeface="Arial" charset="0"/>
              </a:rPr>
              <a:t>Record/playback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Record interaction at interface boundary for later playback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Many web testing tools (Selenium </a:t>
            </a:r>
            <a:r>
              <a:rPr lang="en-US" altLang="da-DK" sz="1600" dirty="0" err="1">
                <a:latin typeface="Arial" charset="0"/>
                <a:cs typeface="Arial" charset="0"/>
              </a:rPr>
              <a:t>a.o</a:t>
            </a:r>
            <a:r>
              <a:rPr lang="en-US" altLang="da-DK" sz="1600" noProof="0" dirty="0">
                <a:latin typeface="Arial" charset="0"/>
                <a:cs typeface="Arial" charset="0"/>
              </a:rPr>
              <a:t>.) work this way</a:t>
            </a:r>
          </a:p>
          <a:p>
            <a:pPr lvl="1"/>
            <a:r>
              <a:rPr lang="en-US" altLang="da-DK" sz="1800" noProof="0" dirty="0">
                <a:latin typeface="Arial" charset="0"/>
                <a:cs typeface="Arial" charset="0"/>
              </a:rPr>
              <a:t>Localize state storage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To enable testing when UUT is in particular state</a:t>
            </a:r>
          </a:p>
          <a:p>
            <a:pPr lvl="3"/>
            <a:r>
              <a:rPr lang="en-US" altLang="da-DK" sz="1400" noProof="0" dirty="0">
                <a:latin typeface="Arial" charset="0"/>
                <a:cs typeface="Arial" charset="0"/>
              </a:rPr>
              <a:t>Ex: Backgammon rules change at end of game, but tedious to get there if by moving one piece at a time</a:t>
            </a:r>
          </a:p>
          <a:p>
            <a:pPr lvl="1"/>
            <a:r>
              <a:rPr lang="en-US" altLang="da-DK" sz="1800" noProof="0" dirty="0">
                <a:latin typeface="Arial" charset="0"/>
                <a:cs typeface="Arial" charset="0"/>
              </a:rPr>
              <a:t>Abstract data sources</a:t>
            </a:r>
          </a:p>
          <a:p>
            <a:pPr lvl="2"/>
            <a:r>
              <a:rPr lang="en-US" altLang="da-DK" sz="1600" noProof="0" dirty="0">
                <a:latin typeface="Arial" charset="0"/>
                <a:cs typeface="Arial" charset="0"/>
              </a:rPr>
              <a:t>Make it easy to control UUTs input data</a:t>
            </a:r>
          </a:p>
          <a:p>
            <a:pPr lvl="3"/>
            <a:r>
              <a:rPr lang="en-US" altLang="da-DK" sz="1400" noProof="0" dirty="0">
                <a:latin typeface="Arial" charset="0"/>
                <a:cs typeface="Arial" charset="0"/>
              </a:rPr>
              <a:t>Stubs, </a:t>
            </a:r>
            <a:r>
              <a:rPr lang="en-US" altLang="da-DK" sz="1400" i="1" noProof="0" dirty="0">
                <a:latin typeface="Arial" charset="0"/>
                <a:cs typeface="Arial" charset="0"/>
              </a:rPr>
              <a:t>program to an interface</a:t>
            </a:r>
            <a:r>
              <a:rPr lang="en-US" altLang="da-DK" sz="1400" noProof="0" dirty="0">
                <a:latin typeface="Arial" charset="0"/>
                <a:cs typeface="Arial" charset="0"/>
              </a:rPr>
              <a:t> and </a:t>
            </a:r>
            <a:r>
              <a:rPr lang="en-US" altLang="da-DK" sz="1400" i="1" noProof="0" dirty="0">
                <a:latin typeface="Arial" charset="0"/>
                <a:cs typeface="Arial" charset="0"/>
              </a:rPr>
              <a:t>use delegation</a:t>
            </a:r>
            <a:endParaRPr lang="en-US" altLang="da-DK" sz="1400" noProof="0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56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Tactics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Control/observe system state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Sandbox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Isolate system from ‘real world’ to enable experimentation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Isolate from production data and </a:t>
            </a:r>
            <a:r>
              <a:rPr lang="en-US" altLang="da-DK" noProof="0" dirty="0" err="1">
                <a:latin typeface="Arial" charset="0"/>
                <a:cs typeface="Arial" charset="0"/>
              </a:rPr>
              <a:t>env</a:t>
            </a:r>
            <a:endParaRPr lang="en-US" altLang="da-DK" noProof="0" dirty="0">
              <a:latin typeface="Arial" charset="0"/>
              <a:cs typeface="Arial" charset="0"/>
            </a:endParaRP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Allow transactions to be easily rolled back 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Use Virtualized resources / VMs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Use stubs, mocks, dependency injection for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Real clocks, real hardware, real sensors, real …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Executable assertions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Class level invariants, pre- and post-conditions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Checked continuously at run-time</a:t>
            </a:r>
          </a:p>
          <a:p>
            <a:pPr lvl="3"/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91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Tactics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Limit Complexity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Limit structural complexity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Make smaller and more cohesive abstractions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High cohesion, low coupling, separation of concern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Eventual consistency easier than always consistent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Simpler code and easier to test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Limit non-determinism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Avoid non-determinism as best possible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Stubbing randomness for instance</a:t>
            </a:r>
          </a:p>
          <a:p>
            <a:pPr lvl="3"/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61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952500"/>
            <a:ext cx="8305800" cy="914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 err="1"/>
              <a:t>Testability</a:t>
            </a:r>
            <a:r>
              <a:rPr lang="da-DK" dirty="0"/>
              <a:t>: </a:t>
            </a:r>
            <a:r>
              <a:rPr lang="en-US" altLang="en-US" dirty="0"/>
              <a:t>Concerned with the ease with which the software can be made to demonstrate its faults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Thus an estimate of </a:t>
            </a:r>
            <a:r>
              <a:rPr lang="en-US" altLang="en-US" i="1" dirty="0"/>
              <a:t>effort </a:t>
            </a:r>
            <a:r>
              <a:rPr lang="en-US" altLang="en-US" dirty="0"/>
              <a:t>(to make test) and </a:t>
            </a:r>
            <a:r>
              <a:rPr lang="en-US" altLang="en-US" i="1" dirty="0"/>
              <a:t>efficiency </a:t>
            </a:r>
            <a:r>
              <a:rPr lang="en-US" altLang="en-US" dirty="0"/>
              <a:t>(probability of finding a failure)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31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Evolving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Also here I find a tactic missing (or a category)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41500"/>
            <a:ext cx="4110038" cy="276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2436020" y="2095500"/>
            <a:ext cx="3812381" cy="508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53000" y="2779877"/>
            <a:ext cx="2895600" cy="122062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Test </a:t>
            </a:r>
            <a:r>
              <a:rPr lang="da-DK" sz="2000" dirty="0" err="1"/>
              <a:t>Process</a:t>
            </a:r>
            <a:endParaRPr lang="da-DK" sz="20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/>
              <a:t>Automation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 err="1"/>
              <a:t>RegressionSpeed</a:t>
            </a:r>
            <a:endParaRPr lang="da-DK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a-DK" dirty="0" err="1"/>
              <a:t>Monitoring</a:t>
            </a:r>
            <a:endParaRPr lang="da-DK" dirty="0"/>
          </a:p>
        </p:txBody>
      </p:sp>
      <p:sp>
        <p:nvSpPr>
          <p:cNvPr id="11" name="Rectangle 10"/>
          <p:cNvSpPr/>
          <p:nvPr/>
        </p:nvSpPr>
        <p:spPr>
          <a:xfrm>
            <a:off x="4572000" y="1524000"/>
            <a:ext cx="3962400" cy="635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‘</a:t>
            </a:r>
            <a:r>
              <a:rPr lang="da-DK" dirty="0" err="1"/>
              <a:t>Ease</a:t>
            </a:r>
            <a:r>
              <a:rPr lang="da-DK" dirty="0"/>
              <a:t> of </a:t>
            </a:r>
            <a:r>
              <a:rPr lang="da-DK" dirty="0" err="1"/>
              <a:t>demonstrate</a:t>
            </a:r>
            <a:r>
              <a:rPr lang="da-DK" dirty="0"/>
              <a:t> </a:t>
            </a:r>
            <a:r>
              <a:rPr lang="da-DK" dirty="0" err="1"/>
              <a:t>faults</a:t>
            </a:r>
            <a:r>
              <a:rPr lang="da-DK" dirty="0"/>
              <a:t>’ </a:t>
            </a:r>
            <a:r>
              <a:rPr lang="da-DK" dirty="0" err="1"/>
              <a:t>equals</a:t>
            </a:r>
            <a:r>
              <a:rPr lang="da-DK" dirty="0"/>
              <a:t> </a:t>
            </a:r>
            <a:r>
              <a:rPr lang="da-DK" b="1" dirty="0"/>
              <a:t>speed!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48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Process Tactics</a:t>
            </a:r>
          </a:p>
          <a:p>
            <a:pPr lvl="1"/>
            <a:r>
              <a:rPr lang="en-US" b="1" dirty="0"/>
              <a:t>Automation:</a:t>
            </a:r>
            <a:r>
              <a:rPr lang="en-US" dirty="0"/>
              <a:t> Ensure that tests are executed automatically/programmatically, not by hand</a:t>
            </a:r>
          </a:p>
          <a:p>
            <a:pPr lvl="2"/>
            <a:r>
              <a:rPr lang="en-US" dirty="0" err="1"/>
              <a:t>xUnit</a:t>
            </a:r>
            <a:r>
              <a:rPr lang="en-US" dirty="0"/>
              <a:t> frameworks</a:t>
            </a:r>
          </a:p>
          <a:p>
            <a:pPr lvl="2"/>
            <a:r>
              <a:rPr lang="en-US" dirty="0"/>
              <a:t>Continuous Integration servers on dedicated branches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Regression Speed:</a:t>
            </a:r>
            <a:r>
              <a:rPr lang="en-US" dirty="0"/>
              <a:t> Ensure your automated tests can be executed </a:t>
            </a:r>
            <a:r>
              <a:rPr lang="en-US" i="1" dirty="0"/>
              <a:t>fast</a:t>
            </a:r>
            <a:r>
              <a:rPr lang="en-US" dirty="0"/>
              <a:t>. Unit tests in seconds, integration/service tests in minutes, system/end-to-end tests in hours.</a:t>
            </a:r>
          </a:p>
          <a:p>
            <a:pPr lvl="2"/>
            <a:r>
              <a:rPr lang="en-US" dirty="0"/>
              <a:t>Service Doubles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99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Process Tactics</a:t>
            </a:r>
          </a:p>
          <a:p>
            <a:pPr lvl="1"/>
            <a:r>
              <a:rPr lang="en-US" b="1" dirty="0"/>
              <a:t>Monitoring:</a:t>
            </a:r>
            <a:r>
              <a:rPr lang="en-US" dirty="0"/>
              <a:t> Monitor production systems and report anomalies</a:t>
            </a:r>
          </a:p>
          <a:p>
            <a:pPr lvl="2"/>
            <a:r>
              <a:rPr lang="en-US" dirty="0"/>
              <a:t>Monitor </a:t>
            </a:r>
            <a:r>
              <a:rPr lang="en-US"/>
              <a:t>log messages</a:t>
            </a:r>
          </a:p>
          <a:p>
            <a:pPr lvl="2"/>
            <a:r>
              <a:rPr lang="en-US"/>
              <a:t>Monitor physical server farm health</a:t>
            </a:r>
            <a:endParaRPr lang="en-US" dirty="0"/>
          </a:p>
          <a:p>
            <a:pPr lvl="2"/>
            <a:r>
              <a:rPr lang="en-US" dirty="0"/>
              <a:t>Simian army to produce failure conditions in prod.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83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73E26-9D2B-4AC2-9248-687B49D07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Testability and MSDO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B92C4B-C75C-4B7B-B4FA-9933BB27E4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i="1" dirty="0"/>
              <a:t>I did not sign up for a test fagpakke, did I?</a:t>
            </a:r>
          </a:p>
        </p:txBody>
      </p:sp>
    </p:spTree>
    <p:extLst>
      <p:ext uri="{BB962C8B-B14F-4D97-AF65-F5344CB8AC3E}">
        <p14:creationId xmlns:p14="http://schemas.microsoft.com/office/powerpoint/2010/main" val="3847268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5A92-E64F-418E-9831-277CB581E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Yes you did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EDB8E-7AA5-4DB5-9DFA-3E549848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DevOps Culture </a:t>
            </a:r>
            <a:r>
              <a:rPr lang="da-DK" sz="1200" dirty="0"/>
              <a:t>[Rouan Wilsenach, 2015] (</a:t>
            </a:r>
            <a:r>
              <a:rPr lang="da-DK" sz="1200" dirty="0">
                <a:hlinkClick r:id="rId2"/>
              </a:rPr>
              <a:t>https://www.martinfowler.com/bliki/DevOpsCulture.html</a:t>
            </a:r>
            <a:r>
              <a:rPr lang="da-DK" sz="1200" dirty="0"/>
              <a:t>)</a:t>
            </a:r>
          </a:p>
          <a:p>
            <a:pPr lvl="1"/>
            <a:r>
              <a:rPr lang="da-DK" dirty="0"/>
              <a:t>We need</a:t>
            </a:r>
          </a:p>
          <a:p>
            <a:pPr lvl="2"/>
            <a:r>
              <a:rPr lang="da-DK" dirty="0"/>
              <a:t>Fast feedback</a:t>
            </a:r>
          </a:p>
          <a:p>
            <a:pPr lvl="2"/>
            <a:r>
              <a:rPr lang="da-DK" dirty="0"/>
              <a:t>Quality Code</a:t>
            </a:r>
          </a:p>
          <a:p>
            <a:pPr lvl="2"/>
            <a:r>
              <a:rPr lang="da-DK" dirty="0"/>
              <a:t>Automation</a:t>
            </a:r>
          </a:p>
          <a:p>
            <a:pPr lvl="1"/>
            <a:r>
              <a:rPr lang="da-DK" dirty="0"/>
              <a:t>Main technique</a:t>
            </a:r>
          </a:p>
          <a:p>
            <a:pPr lvl="2"/>
            <a:r>
              <a:rPr lang="da-DK" i="1" dirty="0"/>
              <a:t>Automated regression testing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093BD-B2B9-42A3-A998-245C70E7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8D9F1-290D-455A-BAF9-C5B28DE0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53791-89F5-447A-AB5B-BB42E457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9291AC-1400-4FD9-B236-DABC2D98EA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790700"/>
            <a:ext cx="2800547" cy="23622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368B1F4-5071-465C-AE6D-2C4A02517DFC}"/>
              </a:ext>
            </a:extLst>
          </p:cNvPr>
          <p:cNvCxnSpPr/>
          <p:nvPr/>
        </p:nvCxnSpPr>
        <p:spPr>
          <a:xfrm flipH="1">
            <a:off x="6934200" y="1104900"/>
            <a:ext cx="1066800" cy="1143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BDE71B7-5612-4BF4-B15C-72AB02DE4014}"/>
              </a:ext>
            </a:extLst>
          </p:cNvPr>
          <p:cNvCxnSpPr>
            <a:cxnSpLocks/>
          </p:cNvCxnSpPr>
          <p:nvPr/>
        </p:nvCxnSpPr>
        <p:spPr>
          <a:xfrm flipV="1">
            <a:off x="4343400" y="3111500"/>
            <a:ext cx="1295400" cy="889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04D0A07-B6CD-4029-9C45-75CD1A849F11}"/>
              </a:ext>
            </a:extLst>
          </p:cNvPr>
          <p:cNvCxnSpPr/>
          <p:nvPr/>
        </p:nvCxnSpPr>
        <p:spPr>
          <a:xfrm>
            <a:off x="3886200" y="2019300"/>
            <a:ext cx="14478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9887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82E37-ADBF-4484-B003-D5A9B10C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 – in 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CD77E-9142-4F5B-8A19-2838201EA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All features/quality attributes should be </a:t>
            </a:r>
            <a:r>
              <a:rPr lang="da-DK" i="1" dirty="0"/>
              <a:t>demonstrated through automated testing</a:t>
            </a:r>
            <a:r>
              <a:rPr lang="da-DK" dirty="0"/>
              <a:t> in this course</a:t>
            </a:r>
          </a:p>
          <a:p>
            <a:endParaRPr lang="da-DK" dirty="0"/>
          </a:p>
          <a:p>
            <a:r>
              <a:rPr lang="da-DK" dirty="0"/>
              <a:t>Write JUnit code to validate at unit testing level</a:t>
            </a:r>
          </a:p>
          <a:p>
            <a:pPr lvl="1"/>
            <a:r>
              <a:rPr lang="da-DK" dirty="0"/>
              <a:t>Using test doubles to control indirect input and ouput</a:t>
            </a:r>
          </a:p>
          <a:p>
            <a:pPr lvl="1"/>
            <a:endParaRPr lang="da-DK" dirty="0"/>
          </a:p>
          <a:p>
            <a:r>
              <a:rPr lang="da-DK" dirty="0"/>
              <a:t>Write JUnit+TestContainer code to validate at integration testing level</a:t>
            </a:r>
          </a:p>
          <a:p>
            <a:pPr lvl="1"/>
            <a:r>
              <a:rPr lang="da-DK" dirty="0"/>
              <a:t>Use real-life containers to handle deterministic input and output</a:t>
            </a:r>
          </a:p>
          <a:p>
            <a:pPr lvl="1"/>
            <a:r>
              <a:rPr lang="da-DK"/>
              <a:t>(And test double services or test doubles for non-determ.)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75DFB-45FB-40A7-A23A-839BD11D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CE79-97EF-4586-9D71-1BE27FD9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14375-366F-41D1-80B8-E3AEBE2BB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7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070" y="944280"/>
            <a:ext cx="8763000" cy="8953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noProof="0" dirty="0"/>
              <a:t>Testability</a:t>
            </a:r>
            <a:r>
              <a:rPr lang="en-US" noProof="0" dirty="0"/>
              <a:t>: </a:t>
            </a:r>
            <a:r>
              <a:rPr lang="en-US" altLang="en-US" noProof="0" dirty="0"/>
              <a:t>Concerned with the ease with which the software can be made to demonstrate its faults</a:t>
            </a:r>
          </a:p>
          <a:p>
            <a:r>
              <a:rPr lang="en-US" altLang="en-US" noProof="0" dirty="0"/>
              <a:t>Techniques:</a:t>
            </a:r>
          </a:p>
          <a:p>
            <a:pPr lvl="1"/>
            <a:r>
              <a:rPr lang="en-US" altLang="en-US" b="1" noProof="0" dirty="0"/>
              <a:t>Testing:</a:t>
            </a:r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/>
              <a:t>Review</a:t>
            </a:r>
          </a:p>
          <a:p>
            <a:pPr lvl="2"/>
            <a:r>
              <a:rPr lang="en-US" altLang="en-US" dirty="0"/>
              <a:t>Manual: Structured and systematic human </a:t>
            </a:r>
            <a:r>
              <a:rPr lang="en-US" altLang="en-US" i="1" dirty="0"/>
              <a:t>reading</a:t>
            </a:r>
            <a:r>
              <a:rPr lang="en-US" altLang="en-US" dirty="0"/>
              <a:t> of programs</a:t>
            </a:r>
            <a:endParaRPr lang="en-US" altLang="en-US" noProof="0" dirty="0"/>
          </a:p>
          <a:p>
            <a:pPr lvl="2"/>
            <a:r>
              <a:rPr lang="en-US" altLang="en-US" noProof="0" dirty="0"/>
              <a:t>Static analysis: let programs analyze your program</a:t>
            </a:r>
          </a:p>
          <a:p>
            <a:pPr lvl="1"/>
            <a:r>
              <a:rPr lang="en-US" altLang="en-US" noProof="0" dirty="0"/>
              <a:t>Formal verification: make profs that you program works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670795-6CEE-43D8-A627-A5FCDB58B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552700"/>
            <a:ext cx="66675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71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FF516-5876-475B-918B-F0656464F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Failure and Defects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5CCA8-F7A1-4334-BB4E-44B8532E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we observe when testing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Why we observe it – the cause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 err="1"/>
              <a:t>På</a:t>
            </a:r>
            <a:r>
              <a:rPr lang="en-US" noProof="0" dirty="0"/>
              <a:t> </a:t>
            </a:r>
            <a:r>
              <a:rPr lang="en-US" noProof="0" dirty="0" err="1"/>
              <a:t>dansk</a:t>
            </a:r>
            <a:r>
              <a:rPr lang="en-US" noProof="0" dirty="0"/>
              <a:t>: </a:t>
            </a:r>
            <a:r>
              <a:rPr lang="en-US" noProof="0" dirty="0" err="1"/>
              <a:t>Fejl</a:t>
            </a:r>
            <a:r>
              <a:rPr lang="en-US" noProof="0" dirty="0"/>
              <a:t> og </a:t>
            </a:r>
            <a:r>
              <a:rPr lang="en-US" noProof="0" dirty="0" err="1"/>
              <a:t>fejl</a:t>
            </a:r>
            <a:r>
              <a:rPr lang="en-US" noProof="0" dirty="0"/>
              <a:t>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A2E91-D199-425C-9EC0-E9F5DD16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2D113-0B84-43F0-9702-8C4378AA7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2C00E-6D94-4540-A7AE-98424419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D363F1-9006-4B06-84C6-AC2C46D84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62100"/>
            <a:ext cx="7115175" cy="11334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02AAA6-FB76-4C1E-A466-FB530FC8F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271541"/>
            <a:ext cx="71151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7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E909A-FFA9-421B-BC62-6671E3FB7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8D177-576C-4C47-AE36-DC19D3B23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Test Case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Which means:</a:t>
            </a:r>
          </a:p>
          <a:p>
            <a:pPr lvl="1"/>
            <a:r>
              <a:rPr lang="en-US" noProof="0" dirty="0"/>
              <a:t>We have to </a:t>
            </a:r>
            <a:r>
              <a:rPr lang="en-US" dirty="0"/>
              <a:t>isolate</a:t>
            </a:r>
            <a:r>
              <a:rPr lang="en-US" noProof="0" dirty="0"/>
              <a:t> some part of the software – the </a:t>
            </a:r>
            <a:r>
              <a:rPr lang="en-US" i="1" noProof="0" dirty="0"/>
              <a:t>‘unit’</a:t>
            </a:r>
          </a:p>
          <a:p>
            <a:pPr lvl="1"/>
            <a:r>
              <a:rPr lang="en-US" noProof="0" dirty="0"/>
              <a:t>We have to be able to </a:t>
            </a:r>
            <a:r>
              <a:rPr lang="en-US" i="1" noProof="0" dirty="0"/>
              <a:t>provide input</a:t>
            </a:r>
            <a:r>
              <a:rPr lang="en-US" noProof="0" dirty="0"/>
              <a:t> to the unit</a:t>
            </a:r>
          </a:p>
          <a:p>
            <a:pPr lvl="1"/>
            <a:r>
              <a:rPr lang="en-US" noProof="0" dirty="0"/>
              <a:t>We have to be able to </a:t>
            </a:r>
            <a:r>
              <a:rPr lang="en-US" i="1" noProof="0" dirty="0"/>
              <a:t>execute the unit with the input and observe the output (which requires a specific context)</a:t>
            </a:r>
            <a:endParaRPr lang="en-US" noProof="0" dirty="0"/>
          </a:p>
          <a:p>
            <a:pPr lvl="1"/>
            <a:r>
              <a:rPr lang="en-US" noProof="0" dirty="0"/>
              <a:t>We have to know what </a:t>
            </a:r>
            <a:r>
              <a:rPr lang="en-US" i="1" noProof="0" dirty="0"/>
              <a:t>output to expect (oracle)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6BD8B-637B-4451-9FD1-ABD6BA77C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A7DAE-59ED-4D24-A64F-38DC4679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0627-3AD9-4159-9EC7-C6837DBE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3465B7-4F24-4BEB-BDB9-9F0A795AB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09700"/>
            <a:ext cx="7134225" cy="11144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BBB94E-51A8-420A-A9AD-D893BD4FDA03}"/>
              </a:ext>
            </a:extLst>
          </p:cNvPr>
          <p:cNvSpPr/>
          <p:nvPr/>
        </p:nvSpPr>
        <p:spPr>
          <a:xfrm>
            <a:off x="4862513" y="2324100"/>
            <a:ext cx="35814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(input, output, unit under test)</a:t>
            </a:r>
          </a:p>
        </p:txBody>
      </p:sp>
    </p:spTree>
    <p:extLst>
      <p:ext uri="{BB962C8B-B14F-4D97-AF65-F5344CB8AC3E}">
        <p14:creationId xmlns:p14="http://schemas.microsoft.com/office/powerpoint/2010/main" val="977049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C5456-E72A-4CB1-ABC1-6F1AD1FCE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Test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69A5-A113-4387-919A-DC8FFC504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Manual Testing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Automated Testing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Trend: Towards automated</a:t>
            </a:r>
          </a:p>
          <a:p>
            <a:pPr lvl="1"/>
            <a:r>
              <a:rPr lang="en-US" noProof="0" dirty="0"/>
              <a:t>Netflix, Uber, MS, Google, 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8EA64-441F-4D8E-A52D-C3F15AF5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D169-4299-45EB-AF94-1873DB3F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531E5-6D05-4D02-8A0D-1D51B604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8CA795-6507-4B49-9648-87F972616E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485900"/>
            <a:ext cx="7115175" cy="11239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F92645-0EB2-4752-9FA3-A364864AD9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314700"/>
            <a:ext cx="709612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87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D97C-92E5-41F4-9E47-DA1566D8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2694A-C698-481F-AA5A-D723E41A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It is difficult or tedious to </a:t>
            </a:r>
            <a:r>
              <a:rPr lang="en-US" i="1" noProof="0" dirty="0"/>
              <a:t>provide input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Start a web server </a:t>
            </a:r>
            <a:r>
              <a:rPr lang="en-US" noProof="0"/>
              <a:t>with five </a:t>
            </a:r>
            <a:r>
              <a:rPr lang="en-US" noProof="0" dirty="0"/>
              <a:t>dependent systems</a:t>
            </a:r>
          </a:p>
          <a:p>
            <a:pPr lvl="2"/>
            <a:r>
              <a:rPr lang="en-US" noProof="0" dirty="0"/>
              <a:t>Ensure that the two databases used are in a correct state, </a:t>
            </a:r>
          </a:p>
          <a:p>
            <a:pPr lvl="3"/>
            <a:r>
              <a:rPr lang="en-US" noProof="0" dirty="0"/>
              <a:t>One is that Arne is a registered user in the user database</a:t>
            </a:r>
          </a:p>
          <a:p>
            <a:pPr lvl="3"/>
            <a:r>
              <a:rPr lang="en-US" noProof="0" dirty="0"/>
              <a:t>Another that Arne’s current balance on his account is 200€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Log in Arne from the web page</a:t>
            </a:r>
          </a:p>
          <a:p>
            <a:pPr lvl="1"/>
            <a:r>
              <a:rPr lang="en-US" noProof="0" dirty="0"/>
              <a:t>Go to the account page and enter (300€, </a:t>
            </a:r>
            <a:r>
              <a:rPr lang="en-US" noProof="0" dirty="0" err="1"/>
              <a:t>Birte</a:t>
            </a:r>
            <a:r>
              <a:rPr lang="en-US" noProof="0" dirty="0"/>
              <a:t>) in the ‘transfer funds’ page.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Validate that transfer is refused and the message is ‘out of funds’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2F82-B6A5-48A5-AA0B-E4191B7E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D6AF-86AA-4A40-9A89-D443FCAF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2CD35-DFEA-4E1D-B29A-3495BD0B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2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D97C-92E5-41F4-9E47-DA1566D8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2694A-C698-481F-AA5A-D723E41A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It is difficult or tedious to </a:t>
            </a:r>
            <a:r>
              <a:rPr lang="en-US" i="1" noProof="0" dirty="0"/>
              <a:t>provide input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Start a web </a:t>
            </a:r>
            <a:r>
              <a:rPr lang="en-US" noProof="0"/>
              <a:t>server with five </a:t>
            </a:r>
            <a:r>
              <a:rPr lang="en-US" noProof="0" dirty="0"/>
              <a:t>dependent systems</a:t>
            </a:r>
          </a:p>
          <a:p>
            <a:pPr lvl="2"/>
            <a:r>
              <a:rPr lang="en-US" noProof="0" dirty="0"/>
              <a:t>Ensure that the two databases used are in a correct state, </a:t>
            </a:r>
          </a:p>
          <a:p>
            <a:pPr lvl="3"/>
            <a:r>
              <a:rPr lang="en-US" noProof="0" dirty="0"/>
              <a:t>One is that Arne is a registered user in the user database</a:t>
            </a:r>
          </a:p>
          <a:p>
            <a:pPr lvl="3"/>
            <a:r>
              <a:rPr lang="en-US" noProof="0" dirty="0"/>
              <a:t>Another that Arne’s current balance on his account is 200€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Log in Arne from the web page</a:t>
            </a:r>
          </a:p>
          <a:p>
            <a:pPr lvl="1"/>
            <a:r>
              <a:rPr lang="en-US" noProof="0" dirty="0"/>
              <a:t>Go to the account page and enter (300€, </a:t>
            </a:r>
            <a:r>
              <a:rPr lang="en-US" noProof="0" dirty="0" err="1"/>
              <a:t>Birte</a:t>
            </a:r>
            <a:r>
              <a:rPr lang="en-US" noProof="0" dirty="0"/>
              <a:t>) in the ‘transfer funds’ page.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Validate that transfer is refused and the message is ‘out of funds’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2F82-B6A5-48A5-AA0B-E4191B7E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D6AF-86AA-4A40-9A89-D443FCAF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2CD35-DFEA-4E1D-B29A-3495BD0B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ECE8A3-69F5-4D09-9E59-BA7FAF1F42C3}"/>
              </a:ext>
            </a:extLst>
          </p:cNvPr>
          <p:cNvSpPr/>
          <p:nvPr/>
        </p:nvSpPr>
        <p:spPr>
          <a:xfrm>
            <a:off x="4876800" y="1790700"/>
            <a:ext cx="3962400" cy="1320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Tedious to set </a:t>
            </a:r>
            <a:r>
              <a:rPr lang="da-DK" i="1" dirty="0"/>
              <a:t>object’s state </a:t>
            </a:r>
            <a:r>
              <a:rPr lang="da-DK" dirty="0"/>
              <a:t>to well defined values before executing the test.</a:t>
            </a:r>
          </a:p>
          <a:p>
            <a:pPr algn="ctr"/>
            <a:r>
              <a:rPr lang="da-DK" b="1" dirty="0"/>
              <a:t>(And resetting is hell!)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431061-2D56-4ED5-8365-83D94ACC0765}"/>
              </a:ext>
            </a:extLst>
          </p:cNvPr>
          <p:cNvSpPr/>
          <p:nvPr/>
        </p:nvSpPr>
        <p:spPr>
          <a:xfrm>
            <a:off x="4267200" y="3581400"/>
            <a:ext cx="3962400" cy="1066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Tedious to enter the </a:t>
            </a:r>
            <a:r>
              <a:rPr lang="da-DK" i="1" dirty="0"/>
              <a:t>input parameters </a:t>
            </a:r>
            <a:r>
              <a:rPr lang="da-DK" dirty="0"/>
              <a:t>of the test case.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02DF0B-A7F4-4DFC-A7BA-026877627560}"/>
              </a:ext>
            </a:extLst>
          </p:cNvPr>
          <p:cNvSpPr/>
          <p:nvPr/>
        </p:nvSpPr>
        <p:spPr>
          <a:xfrm>
            <a:off x="5029200" y="4824457"/>
            <a:ext cx="39624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Tedious to verify expected output match computed output</a:t>
            </a:r>
          </a:p>
        </p:txBody>
      </p:sp>
    </p:spTree>
    <p:extLst>
      <p:ext uri="{BB962C8B-B14F-4D97-AF65-F5344CB8AC3E}">
        <p14:creationId xmlns:p14="http://schemas.microsoft.com/office/powerpoint/2010/main" val="267561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BE23F39-3F49-42D1-82B6-D06EFF3E5295}"/>
              </a:ext>
            </a:extLst>
          </p:cNvPr>
          <p:cNvSpPr/>
          <p:nvPr/>
        </p:nvSpPr>
        <p:spPr>
          <a:xfrm>
            <a:off x="381000" y="2857500"/>
            <a:ext cx="8382000" cy="1828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43D97C-92E5-41F4-9E47-DA1566D88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… Can be difficult!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2694A-C698-481F-AA5A-D723E41A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Because: Difficult to </a:t>
            </a:r>
            <a:r>
              <a:rPr lang="en-US" i="1" noProof="0" dirty="0"/>
              <a:t>execute unit in isolation</a:t>
            </a:r>
          </a:p>
          <a:p>
            <a:pPr lvl="1"/>
            <a:r>
              <a:rPr lang="en-US" noProof="0" dirty="0"/>
              <a:t>If unit deeply nested inside a complex system</a:t>
            </a:r>
          </a:p>
          <a:p>
            <a:pPr lvl="2"/>
            <a:r>
              <a:rPr lang="en-US" noProof="0" dirty="0"/>
              <a:t>Impossible/difficult to isolate</a:t>
            </a:r>
          </a:p>
          <a:p>
            <a:pPr lvl="2"/>
            <a:r>
              <a:rPr lang="en-US" noProof="0" dirty="0"/>
              <a:t>Difficult to control surrounding units</a:t>
            </a:r>
          </a:p>
          <a:p>
            <a:endParaRPr lang="en-US" noProof="0" dirty="0"/>
          </a:p>
          <a:p>
            <a:r>
              <a:rPr lang="en-US" noProof="0" dirty="0"/>
              <a:t>Anti decomposition axiom:</a:t>
            </a:r>
          </a:p>
          <a:p>
            <a:pPr lvl="1"/>
            <a:r>
              <a:rPr lang="en-US" noProof="0" dirty="0"/>
              <a:t>”You cannot fully test a module through testing the system”</a:t>
            </a:r>
          </a:p>
          <a:p>
            <a:r>
              <a:rPr lang="en-US" noProof="0" dirty="0"/>
              <a:t>Anti composition axiom:</a:t>
            </a:r>
          </a:p>
          <a:p>
            <a:pPr lvl="1"/>
            <a:r>
              <a:rPr lang="en-US" noProof="0" dirty="0"/>
              <a:t>”You cannot fully test a system through testing all units”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42F82-B6A5-48A5-AA0B-E4191B7E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DD6AF-86AA-4A40-9A89-D443FCAF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2CD35-DFEA-4E1D-B29A-3495BD0B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19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1430</Words>
  <Application>Microsoft Office PowerPoint</Application>
  <PresentationFormat>On-screen Show (16:10)</PresentationFormat>
  <Paragraphs>278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Microservices and DevOps</vt:lpstr>
      <vt:lpstr>Testability</vt:lpstr>
      <vt:lpstr>Testability</vt:lpstr>
      <vt:lpstr>Failure and Defects</vt:lpstr>
      <vt:lpstr>Terminology</vt:lpstr>
      <vt:lpstr>Test Case</vt:lpstr>
      <vt:lpstr>… Can be difficult!</vt:lpstr>
      <vt:lpstr>… Can be difficult!</vt:lpstr>
      <vt:lpstr>… Can be difficult!</vt:lpstr>
      <vt:lpstr>… Can be difficult!</vt:lpstr>
      <vt:lpstr>… Can be difficult!</vt:lpstr>
      <vt:lpstr>… Can be difficult</vt:lpstr>
      <vt:lpstr>Testing Issues in Summary</vt:lpstr>
      <vt:lpstr>Testability Tactics</vt:lpstr>
      <vt:lpstr>Tactic</vt:lpstr>
      <vt:lpstr>Testability Tactics</vt:lpstr>
      <vt:lpstr>Tactics</vt:lpstr>
      <vt:lpstr>Tactics</vt:lpstr>
      <vt:lpstr>Tactics</vt:lpstr>
      <vt:lpstr>Evolving World</vt:lpstr>
      <vt:lpstr>Tactic</vt:lpstr>
      <vt:lpstr>Tactic</vt:lpstr>
      <vt:lpstr>Testability and MSDO</vt:lpstr>
      <vt:lpstr>Yes you did </vt:lpstr>
      <vt:lpstr>So – in General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79</cp:revision>
  <dcterms:created xsi:type="dcterms:W3CDTF">2006-08-16T00:00:00Z</dcterms:created>
  <dcterms:modified xsi:type="dcterms:W3CDTF">2020-01-13T10:22:22Z</dcterms:modified>
</cp:coreProperties>
</file>